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cture Placeholder 5"/>
          <p:cNvSpPr>
            <a:spLocks noGrp="1"/>
          </p:cNvSpPr>
          <p:nvPr>
            <p:ph type="pic" idx="21"/>
          </p:nvPr>
        </p:nvSpPr>
        <p:spPr>
          <a:xfrm>
            <a:off x="838200" y="603315"/>
            <a:ext cx="10515601" cy="54581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4267201"/>
            <a:ext cx="10515600" cy="19097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38200" y="1203325"/>
            <a:ext cx="10515600" cy="132556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2598451" y="2985627"/>
            <a:ext cx="1854016" cy="886746"/>
          </a:xfrm>
          <a:prstGeom prst="rect">
            <a:avLst/>
          </a:prstGeom>
        </p:spPr>
        <p:txBody>
          <a:bodyPr/>
          <a:lstStyle>
            <a:lvl1pPr rtl="1">
              <a:defRPr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142" y="1167258"/>
            <a:ext cx="4774634" cy="45234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234" y="2721708"/>
            <a:ext cx="5549023" cy="141458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1"/>
          <p:cNvSpPr txBox="1"/>
          <p:nvPr/>
        </p:nvSpPr>
        <p:spPr>
          <a:xfrm>
            <a:off x="8254526" y="2985627"/>
            <a:ext cx="3545040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566927" rtl="1">
              <a:lnSpc>
                <a:spcPct val="90000"/>
              </a:lnSpc>
              <a:defRPr sz="2728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" panose="020B0603020203020204" pitchFamily="34" charset="0"/>
                <a:cs typeface="Effra" panose="020B0603020203020204" pitchFamily="34" charset="0"/>
              </a:rPr>
              <a:t>اسم</a:t>
            </a:r>
            <a:r>
              <a:rPr dirty="0">
                <a:latin typeface="Effra" panose="020B0603020203020204" pitchFamily="34" charset="0"/>
                <a:cs typeface="Effra" panose="020B0603020203020204" pitchFamily="34" charset="0"/>
              </a:rPr>
              <a:t> </a:t>
            </a:r>
            <a:r>
              <a:rPr dirty="0" err="1">
                <a:latin typeface="Effra" panose="020B0603020203020204" pitchFamily="34" charset="0"/>
                <a:cs typeface="Effra" panose="020B0603020203020204" pitchFamily="34" charset="0"/>
              </a:rPr>
              <a:t>الشركة</a:t>
            </a:r>
            <a:endParaRPr dirty="0">
              <a:latin typeface="Effra" panose="020B0603020203020204" pitchFamily="34" charset="0"/>
              <a:cs typeface="Effra" panose="020B06030202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2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الانجازات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الانجازات</a:t>
            </a:r>
          </a:p>
        </p:txBody>
      </p:sp>
      <p:pic>
        <p:nvPicPr>
          <p:cNvPr id="225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5485" y="2541778"/>
            <a:ext cx="3443107" cy="3867637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نتطلع إلى"/>
          <p:cNvSpPr txBox="1"/>
          <p:nvPr/>
        </p:nvSpPr>
        <p:spPr>
          <a:xfrm>
            <a:off x="1206200" y="2774524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نتطلع إلى</a:t>
            </a:r>
          </a:p>
        </p:txBody>
      </p:sp>
      <p:pic>
        <p:nvPicPr>
          <p:cNvPr id="227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42671" y="1618817"/>
            <a:ext cx="7142105" cy="4829201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عدد العملاء التي تم التواصل معهم"/>
          <p:cNvSpPr txBox="1"/>
          <p:nvPr/>
        </p:nvSpPr>
        <p:spPr>
          <a:xfrm>
            <a:off x="8588728" y="3000807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676655" rtl="1">
              <a:lnSpc>
                <a:spcPct val="90000"/>
              </a:lnSpc>
              <a:defRPr sz="1628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عدد العملاء التي تم التواصل معهم</a:t>
            </a:r>
          </a:p>
        </p:txBody>
      </p:sp>
      <p:sp>
        <p:nvSpPr>
          <p:cNvPr id="231" name="عدد العملاء الذين أبدو اهتمامهم بمنتجك أو خدمتك"/>
          <p:cNvSpPr txBox="1"/>
          <p:nvPr/>
        </p:nvSpPr>
        <p:spPr>
          <a:xfrm>
            <a:off x="7326896" y="4250529"/>
            <a:ext cx="3795952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676655" rtl="1">
              <a:lnSpc>
                <a:spcPct val="90000"/>
              </a:lnSpc>
              <a:defRPr sz="1628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عدد العملاء الذين أبدو اهتمامهم بمنتجك أو خدمتك</a:t>
            </a:r>
          </a:p>
        </p:txBody>
      </p:sp>
      <p:sp>
        <p:nvSpPr>
          <p:cNvPr id="232" name="تم تحقيقها"/>
          <p:cNvSpPr txBox="1"/>
          <p:nvPr/>
        </p:nvSpPr>
        <p:spPr>
          <a:xfrm>
            <a:off x="8969728" y="2007736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تم تحقيقها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3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النموذج الأولي - صور المشروع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النموذج الأولي - صور المشروع</a:t>
            </a:r>
          </a:p>
        </p:txBody>
      </p:sp>
      <p:sp>
        <p:nvSpPr>
          <p:cNvPr id="23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89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صورة"/>
          <p:cNvSpPr txBox="1"/>
          <p:nvPr/>
        </p:nvSpPr>
        <p:spPr>
          <a:xfrm>
            <a:off x="1372150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pic>
        <p:nvPicPr>
          <p:cNvPr id="241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637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صورة"/>
          <p:cNvSpPr txBox="1"/>
          <p:nvPr/>
        </p:nvSpPr>
        <p:spPr>
          <a:xfrm>
            <a:off x="5197898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pic>
        <p:nvPicPr>
          <p:cNvPr id="243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237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صورة"/>
          <p:cNvSpPr txBox="1"/>
          <p:nvPr/>
        </p:nvSpPr>
        <p:spPr>
          <a:xfrm>
            <a:off x="8982498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sp>
        <p:nvSpPr>
          <p:cNvPr id="245" name="رابط الموقع"/>
          <p:cNvSpPr txBox="1"/>
          <p:nvPr/>
        </p:nvSpPr>
        <p:spPr>
          <a:xfrm>
            <a:off x="158839" y="6045570"/>
            <a:ext cx="1926252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1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رابط الموقع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248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24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التوقعات المالي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التوقعات المالية</a:t>
            </a:r>
          </a:p>
        </p:txBody>
      </p:sp>
      <p:pic>
        <p:nvPicPr>
          <p:cNvPr id="25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52" name="Table"/>
          <p:cNvGraphicFramePr/>
          <p:nvPr>
            <p:extLst>
              <p:ext uri="{D42A27DB-BD31-4B8C-83A1-F6EECF244321}">
                <p14:modId xmlns:p14="http://schemas.microsoft.com/office/powerpoint/2010/main" val="587279065"/>
              </p:ext>
            </p:extLst>
          </p:nvPr>
        </p:nvGraphicFramePr>
        <p:xfrm>
          <a:off x="864266" y="2539479"/>
          <a:ext cx="10463468" cy="3489960"/>
        </p:xfrm>
        <a:graphic>
          <a:graphicData uri="http://schemas.openxmlformats.org/drawingml/2006/table">
            <a:tbl>
              <a:tblPr rtl="1" bandRow="1">
                <a:tableStyleId>{C7B018BB-80A7-4F77-B60F-C8B233D01FF8}</a:tableStyleId>
              </a:tblPr>
              <a:tblGrid>
                <a:gridCol w="261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66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الأولى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الثانية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الثالثة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الايرادات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تكلفة المنتجات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هامش الربح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المصاريف السنوية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صافي الربح أو الخسارة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tangle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algn="r" defTabSz="914400">
              <a:lnSpc>
                <a:spcPct val="90000"/>
              </a:lnSpc>
              <a:defRPr sz="2200"/>
            </a:pPr>
            <a:endParaRPr/>
          </a:p>
        </p:txBody>
      </p:sp>
      <p:sp>
        <p:nvSpPr>
          <p:cNvPr id="255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5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المطلوب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المطلوب</a:t>
            </a:r>
          </a:p>
        </p:txBody>
      </p:sp>
      <p:pic>
        <p:nvPicPr>
          <p:cNvPr id="258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26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مثال:…"/>
          <p:cNvSpPr txBox="1"/>
          <p:nvPr/>
        </p:nvSpPr>
        <p:spPr>
          <a:xfrm>
            <a:off x="1587236" y="3072923"/>
            <a:ext cx="9271527" cy="1770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مثال:</a:t>
            </a:r>
            <a:br/>
            <a:endParaRPr/>
          </a:p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مبلغ استثماري لتغطيه الاستثمار في رواتب الموظفين و تكاليف التسويق </a:t>
            </a:r>
          </a:p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أو شراكة استراتيجية للتوسع و النمو و رفع مستوى الخدمة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82" y="1190493"/>
            <a:ext cx="10096036" cy="516166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ماهي التحديات التي يواجها عميلك؟"/>
          <p:cNvSpPr txBox="1"/>
          <p:nvPr/>
        </p:nvSpPr>
        <p:spPr>
          <a:xfrm>
            <a:off x="4543307" y="1716694"/>
            <a:ext cx="6394062" cy="4483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rPr dirty="0" err="1"/>
              <a:t>ماهي</a:t>
            </a:r>
            <a:r>
              <a:rPr dirty="0"/>
              <a:t> </a:t>
            </a:r>
            <a:r>
              <a:rPr dirty="0" err="1"/>
              <a:t>التحديات</a:t>
            </a:r>
            <a:r>
              <a:rPr dirty="0"/>
              <a:t> </a:t>
            </a:r>
            <a:r>
              <a:rPr dirty="0" err="1"/>
              <a:t>التي</a:t>
            </a:r>
            <a:r>
              <a:rPr dirty="0"/>
              <a:t> </a:t>
            </a:r>
            <a:r>
              <a:rPr dirty="0" err="1"/>
              <a:t>يواجها</a:t>
            </a:r>
            <a:r>
              <a:rPr dirty="0"/>
              <a:t> </a:t>
            </a:r>
            <a:r>
              <a:rPr dirty="0" err="1"/>
              <a:t>عميلك</a:t>
            </a:r>
            <a:r>
              <a:rPr dirty="0"/>
              <a:t>؟</a:t>
            </a:r>
          </a:p>
        </p:txBody>
      </p:sp>
      <p:sp>
        <p:nvSpPr>
          <p:cNvPr id="127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المشكل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المشكلة </a:t>
            </a:r>
          </a:p>
        </p:txBody>
      </p:sp>
      <p:pic>
        <p:nvPicPr>
          <p:cNvPr id="13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127" y="3297069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صورة"/>
          <p:cNvSpPr txBox="1"/>
          <p:nvPr/>
        </p:nvSpPr>
        <p:spPr>
          <a:xfrm>
            <a:off x="2087387" y="4277885"/>
            <a:ext cx="1926253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sp>
        <p:nvSpPr>
          <p:cNvPr id="132" name="اختياري"/>
          <p:cNvSpPr txBox="1"/>
          <p:nvPr/>
        </p:nvSpPr>
        <p:spPr>
          <a:xfrm>
            <a:off x="2087387" y="4794276"/>
            <a:ext cx="1926253" cy="254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 sz="11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اختياري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" descr="Imag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41531" y="1154594"/>
            <a:ext cx="8119510" cy="51804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220265" y="834347"/>
            <a:ext cx="5467748" cy="8584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الخدمة أو المنتج"/>
          <p:cNvSpPr txBox="1"/>
          <p:nvPr/>
        </p:nvSpPr>
        <p:spPr>
          <a:xfrm>
            <a:off x="4067916" y="1843694"/>
            <a:ext cx="7390153" cy="4483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الخدمة أو المنتج</a:t>
            </a:r>
          </a:p>
        </p:txBody>
      </p:sp>
      <p:sp>
        <p:nvSpPr>
          <p:cNvPr id="139" name="Title 1"/>
          <p:cNvSpPr txBox="1"/>
          <p:nvPr/>
        </p:nvSpPr>
        <p:spPr>
          <a:xfrm>
            <a:off x="5925820" y="632552"/>
            <a:ext cx="3841899" cy="1262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832104" rtl="1">
              <a:lnSpc>
                <a:spcPct val="150000"/>
              </a:lnSpc>
              <a:defRPr sz="4004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الحل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40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-140079" y="108858"/>
            <a:ext cx="4039526" cy="664028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itle 1"/>
          <p:cNvSpPr txBox="1"/>
          <p:nvPr/>
        </p:nvSpPr>
        <p:spPr>
          <a:xfrm>
            <a:off x="-41265" y="260692"/>
            <a:ext cx="3841899" cy="6336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150000"/>
              </a:lnSpc>
              <a:defRPr sz="2400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معلومات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اضافية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(الفائدة من منتجتك/خدمتك)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(الفائدة من منتجتك/خدمتك)</a:t>
            </a:r>
          </a:p>
        </p:txBody>
      </p:sp>
      <p:sp>
        <p:nvSpPr>
          <p:cNvPr id="144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القيمة المقدم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rPr dirty="0" err="1"/>
              <a:t>القيمة</a:t>
            </a:r>
            <a:r>
              <a:rPr dirty="0"/>
              <a:t> </a:t>
            </a:r>
            <a:r>
              <a:rPr dirty="0" err="1"/>
              <a:t>المقدمة</a:t>
            </a:r>
            <a:endParaRPr dirty="0"/>
          </a:p>
        </p:txBody>
      </p:sp>
      <p:pic>
        <p:nvPicPr>
          <p:cNvPr id="147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العملاء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العملاء</a:t>
            </a:r>
          </a:p>
        </p:txBody>
      </p:sp>
      <p:sp>
        <p:nvSpPr>
          <p:cNvPr id="154" name="من هم عملائك؟…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من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هم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عملائك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؟</a:t>
            </a:r>
            <a:endParaRPr sz="28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كيف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يتم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الوصول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إليهم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؟</a:t>
            </a:r>
            <a:endParaRPr sz="2800" dirty="0">
              <a:latin typeface="Effra Medium" panose="020B0603020203020204" pitchFamily="34" charset="0"/>
              <a:cs typeface="Effra Medium" panose="020B0603020203020204" pitchFamily="34" charset="0"/>
            </a:endParaRPr>
          </a:p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كيف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ستضمن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عودتهم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إليك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؟</a:t>
            </a:r>
          </a:p>
        </p:txBody>
      </p:sp>
      <p:pic>
        <p:nvPicPr>
          <p:cNvPr id="155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السوق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السوق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لاحظ إجمالي حجم السوق وحجم السوق المستهدف وحصة السوق التي يمكن لشركتك الاستحواذ عليها بشكل واقعي.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rtl="1">
              <a:lnSpc>
                <a:spcPts val="3400"/>
              </a:lnSpc>
              <a:defRPr sz="1366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لاحظ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إجمالي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حجم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السوق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وحجم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السوق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المستهدف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وحصة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السوق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التي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يمكن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لشركتك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الاستحواذ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عليها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بشكل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واقعي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.</a:t>
            </a:r>
            <a:endParaRPr sz="1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165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170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مصادر الإيرادات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مصادر الإيرادات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نأخذها من نموذج العمل التجاري – خانة الإيرادات.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rtl="1">
              <a:lnSpc>
                <a:spcPts val="3400"/>
              </a:lnSpc>
              <a:defRPr sz="1366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نأخذها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من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نموذج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العمل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التجاري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–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خانة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 </a:t>
            </a:r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الإيرادات</a:t>
            </a:r>
            <a:r>
              <a:rPr dirty="0">
                <a:latin typeface="Effra Medium" panose="020B0603020203020204" pitchFamily="34" charset="0"/>
                <a:cs typeface="Effra Medium" panose="020B0603020203020204" pitchFamily="34" charset="0"/>
              </a:rPr>
              <a:t>.</a:t>
            </a:r>
          </a:p>
        </p:txBody>
      </p:sp>
      <p:pic>
        <p:nvPicPr>
          <p:cNvPr id="176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7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182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18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الخريطة التنافسي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الخريطة التنافسية</a:t>
            </a:r>
          </a:p>
        </p:txBody>
      </p:sp>
      <p:pic>
        <p:nvPicPr>
          <p:cNvPr id="18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18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graphicFrame>
        <p:nvGraphicFramePr>
          <p:cNvPr id="190" name="Table"/>
          <p:cNvGraphicFramePr/>
          <p:nvPr>
            <p:extLst>
              <p:ext uri="{D42A27DB-BD31-4B8C-83A1-F6EECF244321}">
                <p14:modId xmlns:p14="http://schemas.microsoft.com/office/powerpoint/2010/main" val="2144528439"/>
              </p:ext>
            </p:extLst>
          </p:nvPr>
        </p:nvGraphicFramePr>
        <p:xfrm>
          <a:off x="759355" y="2694359"/>
          <a:ext cx="10673290" cy="2980368"/>
        </p:xfrm>
        <a:graphic>
          <a:graphicData uri="http://schemas.openxmlformats.org/drawingml/2006/table">
            <a:tbl>
              <a:tblPr rtl="1" bandRow="1">
                <a:tableStyleId>{C7B018BB-80A7-4F77-B60F-C8B233D01FF8}</a:tableStyleId>
              </a:tblPr>
              <a:tblGrid>
                <a:gridCol w="2134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72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شركتك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الأول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الثاني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الثالث 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المنتج أو الخدمة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أسعار الخدمة أو المنتج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التغطية الجغرافية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سنوات الخبرة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جودة الخدمة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معلومات"/>
          <p:cNvSpPr txBox="1"/>
          <p:nvPr/>
        </p:nvSpPr>
        <p:spPr>
          <a:xfrm>
            <a:off x="9424164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sp>
        <p:nvSpPr>
          <p:cNvPr id="193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الفريق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الفريق</a:t>
            </a:r>
          </a:p>
        </p:txBody>
      </p:sp>
      <p:pic>
        <p:nvPicPr>
          <p:cNvPr id="196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9372798" y="1895942"/>
            <a:ext cx="1726746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صورة شخصية"/>
          <p:cNvSpPr txBox="1"/>
          <p:nvPr/>
        </p:nvSpPr>
        <p:spPr>
          <a:xfrm>
            <a:off x="95272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198" name="Content Placeholder 8"/>
          <p:cNvSpPr txBox="1"/>
          <p:nvPr/>
        </p:nvSpPr>
        <p:spPr>
          <a:xfrm>
            <a:off x="96343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199" name="معلومات"/>
          <p:cNvSpPr txBox="1"/>
          <p:nvPr/>
        </p:nvSpPr>
        <p:spPr>
          <a:xfrm>
            <a:off x="7354064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0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7302699" y="18959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صورة شخصية"/>
          <p:cNvSpPr txBox="1"/>
          <p:nvPr/>
        </p:nvSpPr>
        <p:spPr>
          <a:xfrm>
            <a:off x="74571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02" name="Content Placeholder 8"/>
          <p:cNvSpPr txBox="1"/>
          <p:nvPr/>
        </p:nvSpPr>
        <p:spPr>
          <a:xfrm>
            <a:off x="75642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03" name="معلومات"/>
          <p:cNvSpPr txBox="1"/>
          <p:nvPr/>
        </p:nvSpPr>
        <p:spPr>
          <a:xfrm>
            <a:off x="5283963" y="3639234"/>
            <a:ext cx="1624074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4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5232598" y="1895942"/>
            <a:ext cx="1726746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صورة شخصية"/>
          <p:cNvSpPr txBox="1"/>
          <p:nvPr/>
        </p:nvSpPr>
        <p:spPr>
          <a:xfrm>
            <a:off x="53870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06" name="Content Placeholder 8"/>
          <p:cNvSpPr txBox="1"/>
          <p:nvPr/>
        </p:nvSpPr>
        <p:spPr>
          <a:xfrm>
            <a:off x="54941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07" name="معلومات"/>
          <p:cNvSpPr txBox="1"/>
          <p:nvPr/>
        </p:nvSpPr>
        <p:spPr>
          <a:xfrm>
            <a:off x="3213863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8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3162498" y="18959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صورة شخصية"/>
          <p:cNvSpPr txBox="1"/>
          <p:nvPr/>
        </p:nvSpPr>
        <p:spPr>
          <a:xfrm>
            <a:off x="3316917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10" name="Content Placeholder 8"/>
          <p:cNvSpPr txBox="1"/>
          <p:nvPr/>
        </p:nvSpPr>
        <p:spPr>
          <a:xfrm>
            <a:off x="3424097" y="4314825"/>
            <a:ext cx="1203605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11" name="معلومات"/>
          <p:cNvSpPr txBox="1"/>
          <p:nvPr/>
        </p:nvSpPr>
        <p:spPr>
          <a:xfrm>
            <a:off x="1143762" y="35757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12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1092398" y="18324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صورة شخصية"/>
          <p:cNvSpPr txBox="1"/>
          <p:nvPr/>
        </p:nvSpPr>
        <p:spPr>
          <a:xfrm>
            <a:off x="1246816" y="2140634"/>
            <a:ext cx="1417966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14" name="Content Placeholder 8"/>
          <p:cNvSpPr txBox="1"/>
          <p:nvPr/>
        </p:nvSpPr>
        <p:spPr>
          <a:xfrm>
            <a:off x="1353996" y="4251325"/>
            <a:ext cx="1203605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1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pic>
        <p:nvPicPr>
          <p:cNvPr id="21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  <p:sp>
        <p:nvSpPr>
          <p:cNvPr id="220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rPr dirty="0" err="1">
                <a:latin typeface="Effra Medium" panose="020B0603020203020204" pitchFamily="34" charset="0"/>
                <a:cs typeface="Effra Medium" panose="020B0603020203020204" pitchFamily="34" charset="0"/>
              </a:rPr>
              <a:t>الشعار</a:t>
            </a:r>
            <a:endParaRPr dirty="0">
              <a:latin typeface="Effra Medium" panose="020B0603020203020204" pitchFamily="34" charset="0"/>
              <a:cs typeface="Effra Medium" panose="020B0603020203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249</Words>
  <Application>Microsoft Macintosh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Effra</vt:lpstr>
      <vt:lpstr>Effra Medium</vt:lpstr>
      <vt:lpstr>Effra Regular</vt:lpstr>
      <vt:lpstr>Times Roman</vt:lpstr>
      <vt:lpstr>Office Theme</vt:lpstr>
      <vt:lpstr>PowerPoint Presentation</vt:lpstr>
      <vt:lpstr>اسم المشروع</vt:lpstr>
      <vt:lpstr>PowerPoint Presentation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Abdulsalam Alkuwaity</dc:creator>
  <cp:lastModifiedBy>Yara Yousef</cp:lastModifiedBy>
  <cp:revision>2</cp:revision>
  <dcterms:modified xsi:type="dcterms:W3CDTF">2022-06-05T07:23:52Z</dcterms:modified>
</cp:coreProperties>
</file>