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0" r:id="rId4"/>
    <p:sldId id="274" r:id="rId5"/>
    <p:sldId id="266" r:id="rId6"/>
    <p:sldId id="264" r:id="rId7"/>
    <p:sldId id="272" r:id="rId8"/>
    <p:sldId id="265" r:id="rId9"/>
    <p:sldId id="270" r:id="rId10"/>
    <p:sldId id="267" r:id="rId11"/>
    <p:sldId id="273" r:id="rId12"/>
    <p:sldId id="275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62" autoAdjust="0"/>
    <p:restoredTop sz="80068" autoAdjust="0"/>
  </p:normalViewPr>
  <p:slideViewPr>
    <p:cSldViewPr snapToGrid="0">
      <p:cViewPr varScale="1">
        <p:scale>
          <a:sx n="101" d="100"/>
          <a:sy n="101" d="100"/>
        </p:scale>
        <p:origin x="2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2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EF81-ACF9-4CDA-BA48-02D3766BC6EE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ADF03-3FB9-4E44-AA50-9125C556B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4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80F8A-1C2F-4F60-B646-E703EA9F229D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B0FB-8C31-4F66-AB92-132BE926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5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74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7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49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76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2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4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B0FB-8C31-4F66-AB92-132BE926F4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131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709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Name and 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8201" y="603316"/>
            <a:ext cx="10515600" cy="54581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Name and Company Name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38200" y="4267201"/>
            <a:ext cx="10515600" cy="1909762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3326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1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Name and Company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2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1046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1308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2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9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7568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4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Name and Company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BC8E-C0E9-4F3D-95AB-A1B922BD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2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>
                <a:latin typeface="Effra" panose="020B0603020203020204" pitchFamily="34" charset="0"/>
                <a:cs typeface="Effra" panose="020B0603020203020204" pitchFamily="34" charset="0"/>
              </a:rPr>
              <a:t>الشعار</a:t>
            </a:r>
            <a:endParaRPr lang="en-US"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6832" y="4761171"/>
            <a:ext cx="3938337" cy="119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1600" dirty="0">
                <a:latin typeface="Effra" panose="020B0603020203020204" pitchFamily="34" charset="0"/>
                <a:cs typeface="Effra" panose="020B0603020203020204" pitchFamily="34" charset="0"/>
              </a:rPr>
              <a:t>الاسم</a:t>
            </a:r>
            <a:br>
              <a:rPr lang="en-US" sz="1600" dirty="0">
                <a:latin typeface="Effra" panose="020B0603020203020204" pitchFamily="34" charset="0"/>
                <a:cs typeface="Effra" panose="020B0603020203020204" pitchFamily="34" charset="0"/>
              </a:rPr>
            </a:br>
            <a:r>
              <a:rPr lang="ar-SA" sz="1600" dirty="0">
                <a:latin typeface="Effra" panose="020B0603020203020204" pitchFamily="34" charset="0"/>
                <a:cs typeface="Effra" panose="020B0603020203020204" pitchFamily="34" charset="0"/>
              </a:rPr>
              <a:t>الوظيفة</a:t>
            </a:r>
            <a:endParaRPr lang="en-US" sz="1600" dirty="0">
              <a:latin typeface="Effra" panose="020B0603020203020204" pitchFamily="34" charset="0"/>
              <a:cs typeface="Effra" panose="020B06030202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1600" dirty="0">
                <a:latin typeface="Effra" panose="020B0603020203020204" pitchFamily="34" charset="0"/>
                <a:cs typeface="Effra" panose="020B0603020203020204" pitchFamily="34" charset="0"/>
              </a:rPr>
              <a:t>معلومات التواصل</a:t>
            </a:r>
            <a:endParaRPr lang="en-US" sz="1600"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332EA2-0866-7A4B-A511-FAB9D7466A30}"/>
              </a:ext>
            </a:extLst>
          </p:cNvPr>
          <p:cNvSpPr txBox="1">
            <a:spLocks/>
          </p:cNvSpPr>
          <p:nvPr/>
        </p:nvSpPr>
        <p:spPr>
          <a:xfrm>
            <a:off x="838200" y="12033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400" dirty="0">
                <a:latin typeface="Effra" panose="020B0603020203020204" pitchFamily="34" charset="0"/>
                <a:cs typeface="Effra" panose="020B0603020203020204" pitchFamily="34" charset="0"/>
              </a:rPr>
              <a:t>اسم الشركة</a:t>
            </a:r>
            <a:endParaRPr lang="en-US" sz="4400"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1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53841" y="26926"/>
            <a:ext cx="7886700" cy="1279361"/>
          </a:xfrm>
        </p:spPr>
        <p:txBody>
          <a:bodyPr/>
          <a:lstStyle/>
          <a:p>
            <a:pPr algn="ctr"/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الانجازات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153842" y="1255279"/>
            <a:ext cx="3868340" cy="823912"/>
          </a:xfrm>
        </p:spPr>
        <p:txBody>
          <a:bodyPr/>
          <a:lstStyle/>
          <a:p>
            <a:pPr algn="r"/>
            <a:r>
              <a:rPr lang="ar-SA" b="0" dirty="0">
                <a:latin typeface="Effra Medium" panose="020B0603020203020204" pitchFamily="34" charset="0"/>
                <a:cs typeface="Effra Medium" panose="020B0603020203020204" pitchFamily="34" charset="0"/>
              </a:rPr>
              <a:t>نتطلع إليها</a:t>
            </a:r>
            <a:endParaRPr lang="en-US" b="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153842" y="2204581"/>
            <a:ext cx="3868340" cy="3985082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53151" y="1255279"/>
            <a:ext cx="3887391" cy="823912"/>
          </a:xfrm>
        </p:spPr>
        <p:txBody>
          <a:bodyPr/>
          <a:lstStyle/>
          <a:p>
            <a:pPr algn="r"/>
            <a:r>
              <a:rPr lang="ar-SA" b="0" dirty="0">
                <a:latin typeface="Effra Medium" panose="020B0603020203020204" pitchFamily="34" charset="0"/>
                <a:cs typeface="Effra Medium" panose="020B0603020203020204" pitchFamily="34" charset="0"/>
              </a:rPr>
              <a:t>تم تحقيقها</a:t>
            </a:r>
            <a:endParaRPr lang="en-US" b="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3151" y="2204581"/>
            <a:ext cx="3887391" cy="3985082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>
                <a:latin typeface="29LT Azer" pitchFamily="2" charset="-78"/>
                <a:cs typeface="29LT Azer" pitchFamily="2" charset="-78"/>
              </a:rPr>
              <a:t>عدد العملاء التي تم التواصل معهم؟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>
                <a:latin typeface="29LT Azer" pitchFamily="2" charset="-78"/>
                <a:cs typeface="29LT Azer" pitchFamily="2" charset="-78"/>
              </a:rPr>
              <a:t>عدد العملاء اللذين أبدو اهتمامهم بمنتجك أو خدمتك؟</a:t>
            </a:r>
          </a:p>
        </p:txBody>
      </p:sp>
    </p:spTree>
    <p:extLst>
      <p:ext uri="{BB962C8B-B14F-4D97-AF65-F5344CB8AC3E}">
        <p14:creationId xmlns:p14="http://schemas.microsoft.com/office/powerpoint/2010/main" val="201606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53841" y="314603"/>
            <a:ext cx="7886700" cy="127936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صور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2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13437"/>
            <a:ext cx="7886700" cy="1325563"/>
          </a:xfrm>
        </p:spPr>
        <p:txBody>
          <a:bodyPr/>
          <a:lstStyle/>
          <a:p>
            <a:pPr algn="ctr"/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التوقعات المالية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834"/>
              </p:ext>
            </p:extLst>
          </p:nvPr>
        </p:nvGraphicFramePr>
        <p:xfrm>
          <a:off x="2005264" y="1407693"/>
          <a:ext cx="8205536" cy="386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84">
                  <a:extLst>
                    <a:ext uri="{9D8B030D-6E8A-4147-A177-3AD203B41FA5}">
                      <a16:colId xmlns:a16="http://schemas.microsoft.com/office/drawing/2014/main" val="3291757232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1249770422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398814585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2594276255"/>
                    </a:ext>
                  </a:extLst>
                </a:gridCol>
              </a:tblGrid>
              <a:tr h="428505">
                <a:tc>
                  <a:txBody>
                    <a:bodyPr/>
                    <a:lstStyle/>
                    <a:p>
                      <a:pPr algn="ctr"/>
                      <a:r>
                        <a:rPr lang="ar-SA" sz="1600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السنة الثالثة</a:t>
                      </a:r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السنة الثانية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السنة الأولى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المنافس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391447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إجمالي الإيرادات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96014"/>
                  </a:ext>
                </a:extLst>
              </a:tr>
              <a:tr h="74143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إجمالي تكلفة المنتجات أو الخدمات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39375"/>
                  </a:ext>
                </a:extLst>
              </a:tr>
              <a:tr h="74143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هامش الربح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1359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إجمالي المصاريف السنوية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70358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صافي الربح أو الخسارة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7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67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1"/>
            <a:ext cx="7893050" cy="1352487"/>
          </a:xfrm>
        </p:spPr>
        <p:txBody>
          <a:bodyPr/>
          <a:lstStyle/>
          <a:p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المطلوب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5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2201561" y="3663138"/>
            <a:ext cx="8093677" cy="1279565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2000" dirty="0">
                <a:latin typeface="Effra" panose="020B0603020203020204" pitchFamily="34" charset="0"/>
                <a:cs typeface="Effra" panose="020B0603020203020204" pitchFamily="34" charset="0"/>
              </a:rPr>
              <a:t>ماهي التحديات التي يواجها عميلك؟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09EF3D8-465B-7E49-9E69-534C3F00977F}"/>
              </a:ext>
            </a:extLst>
          </p:cNvPr>
          <p:cNvSpPr txBox="1">
            <a:spLocks/>
          </p:cNvSpPr>
          <p:nvPr/>
        </p:nvSpPr>
        <p:spPr>
          <a:xfrm>
            <a:off x="990600" y="1207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400" dirty="0">
                <a:latin typeface="Effra" panose="020B0603020203020204" pitchFamily="34" charset="0"/>
                <a:cs typeface="Effra" panose="020B0603020203020204" pitchFamily="34" charset="0"/>
              </a:rPr>
              <a:t>المشكلة</a:t>
            </a:r>
            <a:endParaRPr lang="en-US" sz="4400"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9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EA0924-47BC-9C47-B8A9-BEF524AD4EC9}"/>
              </a:ext>
            </a:extLst>
          </p:cNvPr>
          <p:cNvSpPr txBox="1">
            <a:spLocks/>
          </p:cNvSpPr>
          <p:nvPr/>
        </p:nvSpPr>
        <p:spPr>
          <a:xfrm>
            <a:off x="838200" y="2224217"/>
            <a:ext cx="10515600" cy="2259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4400" dirty="0">
                <a:latin typeface="Effra Medium" panose="020B0603020203020204" pitchFamily="34" charset="0"/>
                <a:cs typeface="Effra Medium" panose="020B0603020203020204" pitchFamily="34" charset="0"/>
              </a:rPr>
              <a:t>الحل</a:t>
            </a:r>
          </a:p>
          <a:p>
            <a:pPr>
              <a:lnSpc>
                <a:spcPct val="150000"/>
              </a:lnSpc>
            </a:pPr>
            <a:r>
              <a:rPr lang="ar-SA" sz="4400" dirty="0">
                <a:latin typeface="Effra Medium" panose="020B0603020203020204" pitchFamily="34" charset="0"/>
                <a:cs typeface="Effra Medium" panose="020B0603020203020204" pitchFamily="34" charset="0"/>
              </a:rPr>
              <a:t>(الخدمة أو المنتج)</a:t>
            </a:r>
            <a:endParaRPr lang="en-US" sz="4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9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EA0924-47BC-9C47-B8A9-BEF524AD4EC9}"/>
              </a:ext>
            </a:extLst>
          </p:cNvPr>
          <p:cNvSpPr txBox="1">
            <a:spLocks/>
          </p:cNvSpPr>
          <p:nvPr/>
        </p:nvSpPr>
        <p:spPr>
          <a:xfrm>
            <a:off x="838200" y="2224217"/>
            <a:ext cx="10515600" cy="2259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4400" dirty="0">
                <a:latin typeface="Effra Medium" panose="020B0603020203020204" pitchFamily="34" charset="0"/>
                <a:cs typeface="Effra Medium" panose="020B0603020203020204" pitchFamily="34" charset="0"/>
              </a:rPr>
              <a:t>القيمة المقدمة</a:t>
            </a:r>
          </a:p>
          <a:p>
            <a:pPr>
              <a:lnSpc>
                <a:spcPct val="150000"/>
              </a:lnSpc>
            </a:pPr>
            <a:r>
              <a:rPr lang="ar-SA" sz="4400" dirty="0">
                <a:latin typeface="Effra Medium" panose="020B0603020203020204" pitchFamily="34" charset="0"/>
                <a:cs typeface="Effra Medium" panose="020B0603020203020204" pitchFamily="34" charset="0"/>
              </a:rPr>
              <a:t>(الفائدة من منتجتك/خدمتك)</a:t>
            </a:r>
            <a:endParaRPr lang="en-US" sz="4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4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العملاء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B843A0-9CAD-5C45-940B-7E7F279D6E11}"/>
              </a:ext>
            </a:extLst>
          </p:cNvPr>
          <p:cNvSpPr txBox="1">
            <a:spLocks/>
          </p:cNvSpPr>
          <p:nvPr/>
        </p:nvSpPr>
        <p:spPr>
          <a:xfrm>
            <a:off x="1371601" y="3188042"/>
            <a:ext cx="8923638" cy="1754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2000" dirty="0">
                <a:latin typeface="Effra Medium" panose="020B0603020203020204" pitchFamily="34" charset="0"/>
                <a:cs typeface="Effra Medium" panose="020B0603020203020204" pitchFamily="34" charset="0"/>
              </a:rPr>
              <a:t>من هم عملائك؟</a:t>
            </a:r>
          </a:p>
          <a:p>
            <a:pPr algn="r">
              <a:lnSpc>
                <a:spcPct val="150000"/>
              </a:lnSpc>
            </a:pPr>
            <a:r>
              <a:rPr lang="ar-SA" sz="2000" dirty="0">
                <a:latin typeface="Effra Medium" panose="020B0603020203020204" pitchFamily="34" charset="0"/>
                <a:cs typeface="Effra Medium" panose="020B0603020203020204" pitchFamily="34" charset="0"/>
              </a:rPr>
              <a:t>كيف يتم الوصول إليهم؟</a:t>
            </a:r>
          </a:p>
          <a:p>
            <a:pPr algn="r">
              <a:lnSpc>
                <a:spcPct val="150000"/>
              </a:lnSpc>
            </a:pPr>
            <a:r>
              <a:rPr lang="ar-SA" sz="2000" dirty="0">
                <a:latin typeface="Effra Medium" panose="020B0603020203020204" pitchFamily="34" charset="0"/>
                <a:cs typeface="Effra Medium" panose="020B0603020203020204" pitchFamily="34" charset="0"/>
              </a:rPr>
              <a:t>كيف ستتضمن عودتهم إليك؟</a:t>
            </a:r>
          </a:p>
        </p:txBody>
      </p:sp>
    </p:spTree>
    <p:extLst>
      <p:ext uri="{BB962C8B-B14F-4D97-AF65-F5344CB8AC3E}">
        <p14:creationId xmlns:p14="http://schemas.microsoft.com/office/powerpoint/2010/main" val="402487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السوق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5682E-6832-E440-BA86-A5C329E73B14}"/>
              </a:ext>
            </a:extLst>
          </p:cNvPr>
          <p:cNvSpPr txBox="1">
            <a:spLocks/>
          </p:cNvSpPr>
          <p:nvPr/>
        </p:nvSpPr>
        <p:spPr>
          <a:xfrm>
            <a:off x="2201561" y="3663138"/>
            <a:ext cx="8093677" cy="1279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2000" dirty="0">
                <a:latin typeface="Effra Medium" panose="020B0603020203020204" pitchFamily="34" charset="0"/>
                <a:cs typeface="Effra Medium" panose="020B0603020203020204" pitchFamily="34" charset="0"/>
              </a:rPr>
              <a:t>لاحظ إجمالي حجم السوق وحجم السوق المستهدف وحصة السوق التي يمكن لشركتك الاستحواذ عليها بشكل واقعي.</a:t>
            </a:r>
          </a:p>
        </p:txBody>
      </p:sp>
    </p:spTree>
    <p:extLst>
      <p:ext uri="{BB962C8B-B14F-4D97-AF65-F5344CB8AC3E}">
        <p14:creationId xmlns:p14="http://schemas.microsoft.com/office/powerpoint/2010/main" val="271613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A316B8-E92C-AC4B-8106-8F48303D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3326"/>
            <a:ext cx="10515600" cy="4016374"/>
          </a:xfrm>
        </p:spPr>
        <p:txBody>
          <a:bodyPr/>
          <a:lstStyle/>
          <a:p>
            <a:pPr algn="ctr" defTabSz="914400" rtl="1"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مصادر إيرادات</a:t>
            </a:r>
            <a:b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</a:br>
            <a:r>
              <a:rPr lang="ar-SA" sz="2400" dirty="0">
                <a:latin typeface="Effra Medium" panose="020B0603020203020204" pitchFamily="34" charset="0"/>
                <a:cs typeface="Effra Medium" panose="020B0603020203020204" pitchFamily="34" charset="0"/>
              </a:rPr>
              <a:t>(نأخذها من نموذج العمل التجاري – خانة الإيرادات)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8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13437"/>
            <a:ext cx="7886700" cy="1325563"/>
          </a:xfrm>
        </p:spPr>
        <p:txBody>
          <a:bodyPr/>
          <a:lstStyle/>
          <a:p>
            <a:pPr algn="ctr"/>
            <a:r>
              <a:rPr lang="ar-SA" dirty="0">
                <a:latin typeface="Effra Medium" panose="020B0603020203020204" pitchFamily="34" charset="0"/>
                <a:cs typeface="Effra Medium" panose="020B0603020203020204" pitchFamily="34" charset="0"/>
              </a:rPr>
              <a:t>الخريطة التنافسية</a:t>
            </a:r>
            <a:endParaRPr lang="en-US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10348"/>
              </p:ext>
            </p:extLst>
          </p:nvPr>
        </p:nvGraphicFramePr>
        <p:xfrm>
          <a:off x="2005264" y="1407693"/>
          <a:ext cx="8205536" cy="439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84">
                  <a:extLst>
                    <a:ext uri="{9D8B030D-6E8A-4147-A177-3AD203B41FA5}">
                      <a16:colId xmlns:a16="http://schemas.microsoft.com/office/drawing/2014/main" val="3291757232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1249770422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398814585"/>
                    </a:ext>
                  </a:extLst>
                </a:gridCol>
                <a:gridCol w="2051384">
                  <a:extLst>
                    <a:ext uri="{9D8B030D-6E8A-4147-A177-3AD203B41FA5}">
                      <a16:colId xmlns:a16="http://schemas.microsoft.com/office/drawing/2014/main" val="2594276255"/>
                    </a:ext>
                  </a:extLst>
                </a:gridCol>
              </a:tblGrid>
              <a:tr h="428505">
                <a:tc>
                  <a:txBody>
                    <a:bodyPr/>
                    <a:lstStyle/>
                    <a:p>
                      <a:pPr algn="ctr"/>
                      <a:r>
                        <a:rPr lang="ar-SA" sz="1600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المنافس الثاني</a:t>
                      </a:r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المنافس الأول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شركتك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المنافس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391447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المنتج أو الخدمة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96014"/>
                  </a:ext>
                </a:extLst>
              </a:tr>
              <a:tr h="74143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أسعار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الخدمة أو المنتج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39375"/>
                  </a:ext>
                </a:extLst>
              </a:tr>
              <a:tr h="74143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التغطية الجغرافية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1359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سنوات الخبرة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70358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جودة الخدمة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75232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السعة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904513"/>
                  </a:ext>
                </a:extLst>
              </a:tr>
              <a:tr h="42850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600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0" i="0" dirty="0">
                          <a:latin typeface="Effra Medium" panose="020B0603020203020204" pitchFamily="34" charset="0"/>
                          <a:cs typeface="Effra Medium" panose="020B0603020203020204" pitchFamily="34" charset="0"/>
                        </a:rPr>
                        <a:t>قاعدة العملاء</a:t>
                      </a:r>
                      <a:endParaRPr lang="en-US" b="0" i="0" dirty="0">
                        <a:latin typeface="Effra Medium" panose="020B0603020203020204" pitchFamily="34" charset="0"/>
                        <a:cs typeface="Effra Medium" panose="020B06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435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66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91916" y="1279526"/>
            <a:ext cx="2635250" cy="2352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half" idx="2"/>
          </p:nvPr>
        </p:nvSpPr>
        <p:spPr>
          <a:xfrm>
            <a:off x="7567216" y="1279526"/>
            <a:ext cx="2635250" cy="2352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8"/>
          <p:cNvSpPr>
            <a:spLocks noGrp="1"/>
          </p:cNvSpPr>
          <p:nvPr>
            <p:ph sz="half" idx="4294967295"/>
          </p:nvPr>
        </p:nvSpPr>
        <p:spPr>
          <a:xfrm>
            <a:off x="0" y="3819525"/>
            <a:ext cx="2647950" cy="1476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1800" dirty="0">
                <a:latin typeface="Effra Medium" panose="020B0603020203020204" pitchFamily="34" charset="0"/>
                <a:cs typeface="Effra Medium" panose="020B0603020203020204" pitchFamily="34" charset="0"/>
              </a:rPr>
              <a:t>الاسم</a:t>
            </a:r>
            <a:endParaRPr lang="en-US" sz="18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المسمى الوظيفي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التعليم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الخبرة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2153841" y="26925"/>
            <a:ext cx="7886700" cy="13255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dirty="0">
                <a:latin typeface="Effra Medium" panose="020B0603020203020204" pitchFamily="34" charset="0"/>
                <a:cs typeface="Effra Medium" panose="020B0603020203020204" pitchFamily="34" charset="0"/>
              </a:rPr>
              <a:t>الفريق</a:t>
            </a:r>
            <a:endParaRPr lang="en-US" sz="36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8600" y="5474732"/>
            <a:ext cx="665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اجمع خبرة الفريق بمجملها أو الفريق الرئيسي المشغل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0D2A590B-CB4C-6446-9AD3-DB7879C906B6}"/>
              </a:ext>
            </a:extLst>
          </p:cNvPr>
          <p:cNvSpPr txBox="1">
            <a:spLocks/>
          </p:cNvSpPr>
          <p:nvPr/>
        </p:nvSpPr>
        <p:spPr>
          <a:xfrm>
            <a:off x="9546970" y="3815279"/>
            <a:ext cx="2647950" cy="147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1800" dirty="0">
                <a:latin typeface="Effra Medium" panose="020B0603020203020204" pitchFamily="34" charset="0"/>
                <a:cs typeface="Effra Medium" panose="020B0603020203020204" pitchFamily="34" charset="0"/>
              </a:rPr>
              <a:t>الاسم</a:t>
            </a:r>
            <a:endParaRPr lang="en-US" sz="18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المسمى الوظيفي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التعليم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ar-SA" sz="1400" dirty="0">
                <a:latin typeface="Effra Medium" panose="020B0603020203020204" pitchFamily="34" charset="0"/>
                <a:cs typeface="Effra Medium" panose="020B0603020203020204" pitchFamily="34" charset="0"/>
              </a:rPr>
              <a:t>الخبرة</a:t>
            </a:r>
            <a:endParaRPr lang="en-US" sz="14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9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179</Words>
  <Application>Microsoft Macintosh PowerPoint</Application>
  <PresentationFormat>Widescreen</PresentationFormat>
  <Paragraphs>69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29LT Azer</vt:lpstr>
      <vt:lpstr>Arial</vt:lpstr>
      <vt:lpstr>Calibri</vt:lpstr>
      <vt:lpstr>Calibri Light</vt:lpstr>
      <vt:lpstr>Effra</vt:lpstr>
      <vt:lpstr>Effra Medium</vt:lpstr>
      <vt:lpstr>Office Theme</vt:lpstr>
      <vt:lpstr>PowerPoint Presentation</vt:lpstr>
      <vt:lpstr>PowerPoint Presentation</vt:lpstr>
      <vt:lpstr>PowerPoint Presentation</vt:lpstr>
      <vt:lpstr>PowerPoint Presentation</vt:lpstr>
      <vt:lpstr>العملاء</vt:lpstr>
      <vt:lpstr>السوق</vt:lpstr>
      <vt:lpstr>مصادر إيرادات (نأخذها من نموذج العمل التجاري – خانة الإيرادات)</vt:lpstr>
      <vt:lpstr>الخريطة التنافسية</vt:lpstr>
      <vt:lpstr>PowerPoint Presentation</vt:lpstr>
      <vt:lpstr>الانجازات</vt:lpstr>
      <vt:lpstr>صور</vt:lpstr>
      <vt:lpstr>التوقعات المالية</vt:lpstr>
      <vt:lpstr>المطلوب</vt:lpstr>
    </vt:vector>
  </TitlesOfParts>
  <Company>SAGE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Yara Yousef</cp:lastModifiedBy>
  <cp:revision>74</cp:revision>
  <dcterms:created xsi:type="dcterms:W3CDTF">2017-02-10T21:08:18Z</dcterms:created>
  <dcterms:modified xsi:type="dcterms:W3CDTF">2022-04-28T08:12:38Z</dcterms:modified>
</cp:coreProperties>
</file>